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693275" cy="7407275"/>
  <p:notesSz cx="6934200" cy="9232900"/>
  <p:defaultTextStyle>
    <a:defPPr>
      <a:defRPr lang="en-US"/>
    </a:defPPr>
    <a:lvl1pPr marL="0" algn="l" defTabSz="97712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8564" algn="l" defTabSz="97712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77128" algn="l" defTabSz="97712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65692" algn="l" defTabSz="97712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54256" algn="l" defTabSz="97712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42820" algn="l" defTabSz="97712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31384" algn="l" defTabSz="97712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19947" algn="l" defTabSz="97712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08511" algn="l" defTabSz="97712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824" y="-264"/>
      </p:cViewPr>
      <p:guideLst>
        <p:guide orient="horz" pos="2333"/>
        <p:guide pos="305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9E82F-E17B-44E9-BE14-B2DB38EE4036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1738" y="692150"/>
            <a:ext cx="4530725" cy="3462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738" y="4386263"/>
            <a:ext cx="5546725" cy="4154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935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475" y="876935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F5233-0C53-4B82-8F94-5A36C5716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2F5233-0C53-4B82-8F94-5A36C571676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6996" y="2301057"/>
            <a:ext cx="8239284" cy="1587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3991" y="4197456"/>
            <a:ext cx="6785293" cy="189297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77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656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54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42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31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19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08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702" y="4759861"/>
            <a:ext cx="8239284" cy="1471167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702" y="3139520"/>
            <a:ext cx="8239284" cy="1620341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856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771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656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542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428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313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199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0851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64" y="1728365"/>
            <a:ext cx="4281196" cy="4888459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7415" y="1728365"/>
            <a:ext cx="4281196" cy="4888459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664" y="1658064"/>
            <a:ext cx="4282880" cy="69100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88564" indent="0">
              <a:buNone/>
              <a:defRPr sz="2100" b="1"/>
            </a:lvl2pPr>
            <a:lvl3pPr marL="977128" indent="0">
              <a:buNone/>
              <a:defRPr sz="1900" b="1"/>
            </a:lvl3pPr>
            <a:lvl4pPr marL="1465692" indent="0">
              <a:buNone/>
              <a:defRPr sz="1700" b="1"/>
            </a:lvl4pPr>
            <a:lvl5pPr marL="1954256" indent="0">
              <a:buNone/>
              <a:defRPr sz="1700" b="1"/>
            </a:lvl5pPr>
            <a:lvl6pPr marL="2442820" indent="0">
              <a:buNone/>
              <a:defRPr sz="1700" b="1"/>
            </a:lvl6pPr>
            <a:lvl7pPr marL="2931384" indent="0">
              <a:buNone/>
              <a:defRPr sz="1700" b="1"/>
            </a:lvl7pPr>
            <a:lvl8pPr marL="3419947" indent="0">
              <a:buNone/>
              <a:defRPr sz="1700" b="1"/>
            </a:lvl8pPr>
            <a:lvl9pPr marL="3908511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664" y="2349066"/>
            <a:ext cx="4282880" cy="4267757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4050" y="1658064"/>
            <a:ext cx="4284562" cy="69100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88564" indent="0">
              <a:buNone/>
              <a:defRPr sz="2100" b="1"/>
            </a:lvl2pPr>
            <a:lvl3pPr marL="977128" indent="0">
              <a:buNone/>
              <a:defRPr sz="1900" b="1"/>
            </a:lvl3pPr>
            <a:lvl4pPr marL="1465692" indent="0">
              <a:buNone/>
              <a:defRPr sz="1700" b="1"/>
            </a:lvl4pPr>
            <a:lvl5pPr marL="1954256" indent="0">
              <a:buNone/>
              <a:defRPr sz="1700" b="1"/>
            </a:lvl5pPr>
            <a:lvl6pPr marL="2442820" indent="0">
              <a:buNone/>
              <a:defRPr sz="1700" b="1"/>
            </a:lvl6pPr>
            <a:lvl7pPr marL="2931384" indent="0">
              <a:buNone/>
              <a:defRPr sz="1700" b="1"/>
            </a:lvl7pPr>
            <a:lvl8pPr marL="3419947" indent="0">
              <a:buNone/>
              <a:defRPr sz="1700" b="1"/>
            </a:lvl8pPr>
            <a:lvl9pPr marL="3908511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4050" y="2349066"/>
            <a:ext cx="4284562" cy="4267757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64" y="294919"/>
            <a:ext cx="3189021" cy="125512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9801" y="294920"/>
            <a:ext cx="5418810" cy="6321904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6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4664" y="1550042"/>
            <a:ext cx="3189021" cy="5066782"/>
          </a:xfrm>
        </p:spPr>
        <p:txBody>
          <a:bodyPr/>
          <a:lstStyle>
            <a:lvl1pPr marL="0" indent="0">
              <a:buNone/>
              <a:defRPr sz="1500"/>
            </a:lvl1pPr>
            <a:lvl2pPr marL="488564" indent="0">
              <a:buNone/>
              <a:defRPr sz="1300"/>
            </a:lvl2pPr>
            <a:lvl3pPr marL="977128" indent="0">
              <a:buNone/>
              <a:defRPr sz="1100"/>
            </a:lvl3pPr>
            <a:lvl4pPr marL="1465692" indent="0">
              <a:buNone/>
              <a:defRPr sz="1000"/>
            </a:lvl4pPr>
            <a:lvl5pPr marL="1954256" indent="0">
              <a:buNone/>
              <a:defRPr sz="1000"/>
            </a:lvl5pPr>
            <a:lvl6pPr marL="2442820" indent="0">
              <a:buNone/>
              <a:defRPr sz="1000"/>
            </a:lvl6pPr>
            <a:lvl7pPr marL="2931384" indent="0">
              <a:buNone/>
              <a:defRPr sz="1000"/>
            </a:lvl7pPr>
            <a:lvl8pPr marL="3419947" indent="0">
              <a:buNone/>
              <a:defRPr sz="1000"/>
            </a:lvl8pPr>
            <a:lvl9pPr marL="390851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9950" y="5185092"/>
            <a:ext cx="5815965" cy="61213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99950" y="661854"/>
            <a:ext cx="5815965" cy="4444365"/>
          </a:xfrm>
        </p:spPr>
        <p:txBody>
          <a:bodyPr/>
          <a:lstStyle>
            <a:lvl1pPr marL="0" indent="0">
              <a:buNone/>
              <a:defRPr sz="3400"/>
            </a:lvl1pPr>
            <a:lvl2pPr marL="488564" indent="0">
              <a:buNone/>
              <a:defRPr sz="3000"/>
            </a:lvl2pPr>
            <a:lvl3pPr marL="977128" indent="0">
              <a:buNone/>
              <a:defRPr sz="2600"/>
            </a:lvl3pPr>
            <a:lvl4pPr marL="1465692" indent="0">
              <a:buNone/>
              <a:defRPr sz="2100"/>
            </a:lvl4pPr>
            <a:lvl5pPr marL="1954256" indent="0">
              <a:buNone/>
              <a:defRPr sz="2100"/>
            </a:lvl5pPr>
            <a:lvl6pPr marL="2442820" indent="0">
              <a:buNone/>
              <a:defRPr sz="2100"/>
            </a:lvl6pPr>
            <a:lvl7pPr marL="2931384" indent="0">
              <a:buNone/>
              <a:defRPr sz="2100"/>
            </a:lvl7pPr>
            <a:lvl8pPr marL="3419947" indent="0">
              <a:buNone/>
              <a:defRPr sz="2100"/>
            </a:lvl8pPr>
            <a:lvl9pPr marL="3908511" indent="0">
              <a:buNone/>
              <a:defRPr sz="2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99950" y="5797222"/>
            <a:ext cx="5815965" cy="869325"/>
          </a:xfrm>
        </p:spPr>
        <p:txBody>
          <a:bodyPr/>
          <a:lstStyle>
            <a:lvl1pPr marL="0" indent="0">
              <a:buNone/>
              <a:defRPr sz="1500"/>
            </a:lvl1pPr>
            <a:lvl2pPr marL="488564" indent="0">
              <a:buNone/>
              <a:defRPr sz="1300"/>
            </a:lvl2pPr>
            <a:lvl3pPr marL="977128" indent="0">
              <a:buNone/>
              <a:defRPr sz="1100"/>
            </a:lvl3pPr>
            <a:lvl4pPr marL="1465692" indent="0">
              <a:buNone/>
              <a:defRPr sz="1000"/>
            </a:lvl4pPr>
            <a:lvl5pPr marL="1954256" indent="0">
              <a:buNone/>
              <a:defRPr sz="1000"/>
            </a:lvl5pPr>
            <a:lvl6pPr marL="2442820" indent="0">
              <a:buNone/>
              <a:defRPr sz="1000"/>
            </a:lvl6pPr>
            <a:lvl7pPr marL="2931384" indent="0">
              <a:buNone/>
              <a:defRPr sz="1000"/>
            </a:lvl7pPr>
            <a:lvl8pPr marL="3419947" indent="0">
              <a:buNone/>
              <a:defRPr sz="1000"/>
            </a:lvl8pPr>
            <a:lvl9pPr marL="390851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7624" y="296635"/>
            <a:ext cx="2180987" cy="632018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4664" y="296635"/>
            <a:ext cx="6381406" cy="63201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664" y="296634"/>
            <a:ext cx="8723948" cy="1234546"/>
          </a:xfrm>
          <a:prstGeom prst="rect">
            <a:avLst/>
          </a:prstGeom>
        </p:spPr>
        <p:txBody>
          <a:bodyPr vert="horz" lIns="97713" tIns="48856" rIns="97713" bIns="4885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664" y="1728365"/>
            <a:ext cx="8723948" cy="4888459"/>
          </a:xfrm>
          <a:prstGeom prst="rect">
            <a:avLst/>
          </a:prstGeom>
        </p:spPr>
        <p:txBody>
          <a:bodyPr vert="horz" lIns="97713" tIns="48856" rIns="97713" bIns="4885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4664" y="6865447"/>
            <a:ext cx="2261764" cy="394369"/>
          </a:xfrm>
          <a:prstGeom prst="rect">
            <a:avLst/>
          </a:prstGeom>
        </p:spPr>
        <p:txBody>
          <a:bodyPr vert="horz" lIns="97713" tIns="48856" rIns="97713" bIns="48856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11869" y="6865447"/>
            <a:ext cx="3069537" cy="394369"/>
          </a:xfrm>
          <a:prstGeom prst="rect">
            <a:avLst/>
          </a:prstGeom>
        </p:spPr>
        <p:txBody>
          <a:bodyPr vert="horz" lIns="97713" tIns="48856" rIns="97713" bIns="48856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6847" y="6865447"/>
            <a:ext cx="2261764" cy="394369"/>
          </a:xfrm>
          <a:prstGeom prst="rect">
            <a:avLst/>
          </a:prstGeom>
        </p:spPr>
        <p:txBody>
          <a:bodyPr vert="horz" lIns="97713" tIns="48856" rIns="97713" bIns="48856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77128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6423" indent="-366423" algn="l" defTabSz="977128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93916" indent="-305352" algn="l" defTabSz="977128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410" indent="-244282" algn="l" defTabSz="977128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09974" indent="-244282" algn="l" defTabSz="97712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98538" indent="-244282" algn="l" defTabSz="977128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7102" indent="-244282" algn="l" defTabSz="97712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75665" indent="-244282" algn="l" defTabSz="97712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64229" indent="-244282" algn="l" defTabSz="97712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52793" indent="-244282" algn="l" defTabSz="97712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712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564" algn="l" defTabSz="97712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128" algn="l" defTabSz="97712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5692" algn="l" defTabSz="97712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256" algn="l" defTabSz="97712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2820" algn="l" defTabSz="97712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1384" algn="l" defTabSz="97712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947" algn="l" defTabSz="97712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8511" algn="l" defTabSz="97712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22237" y="123643"/>
            <a:ext cx="2941637" cy="6992861"/>
          </a:xfrm>
          <a:prstGeom prst="rect">
            <a:avLst/>
          </a:prstGeom>
          <a:noFill/>
        </p:spPr>
        <p:txBody>
          <a:bodyPr wrap="square" lIns="97713" tIns="48856" rIns="97713" bIns="48856" rtlCol="0">
            <a:spAutoFit/>
          </a:bodyPr>
          <a:lstStyle/>
          <a:p>
            <a:r>
              <a:rPr lang="en-US" sz="1600" b="1" u="sng" dirty="0" smtClean="0"/>
              <a:t> Abortion Quick Facts: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Trimester Baby’s Feet: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Over 1/3 of women report </a:t>
            </a:r>
            <a:r>
              <a:rPr lang="en-US" sz="1200" u="sng" dirty="0" smtClean="0"/>
              <a:t>abortion pain </a:t>
            </a:r>
            <a:r>
              <a:rPr lang="en-US" sz="1200" dirty="0" smtClean="0"/>
              <a:t>as at least “severe” (</a:t>
            </a:r>
            <a:r>
              <a:rPr lang="en-US" sz="1200" u="sng" dirty="0" smtClean="0"/>
              <a:t>worse than a bone fracture</a:t>
            </a:r>
            <a:r>
              <a:rPr lang="en-US" sz="1200" dirty="0" smtClean="0"/>
              <a:t>.) Patients statistically find abortion more painful than doctors expect.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Almost half of all abortions result in complications, including </a:t>
            </a:r>
            <a:r>
              <a:rPr lang="en-US" sz="1200" u="sng" dirty="0" smtClean="0"/>
              <a:t>hemorrhage</a:t>
            </a:r>
            <a:r>
              <a:rPr lang="en-US" sz="1200" dirty="0" smtClean="0"/>
              <a:t>, cervix laceration, </a:t>
            </a:r>
            <a:r>
              <a:rPr lang="en-US" sz="1200" u="sng" dirty="0" smtClean="0"/>
              <a:t>bowel perforation</a:t>
            </a:r>
            <a:r>
              <a:rPr lang="en-US" sz="1200" dirty="0" smtClean="0"/>
              <a:t>, and serious </a:t>
            </a:r>
            <a:r>
              <a:rPr lang="en-US" sz="1200" u="sng" dirty="0" smtClean="0"/>
              <a:t>infection</a:t>
            </a:r>
            <a:r>
              <a:rPr lang="en-US" sz="1200" dirty="0" smtClean="0"/>
              <a:t>. 22% result in a later and intended pregnancy miscarried.  Hundreds of </a:t>
            </a:r>
            <a:r>
              <a:rPr lang="en-US" sz="1200" u="sng" dirty="0" smtClean="0"/>
              <a:t>women have died from “safe, legal” abortions</a:t>
            </a:r>
            <a:r>
              <a:rPr lang="en-US" sz="1200" dirty="0" smtClean="0"/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Millions of loving American couples are waiting in line to adopt babies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b="1" i="1" u="sng" dirty="0" smtClean="0">
                <a:solidFill>
                  <a:srgbClr val="FF0000"/>
                </a:solidFill>
              </a:rPr>
              <a:t>We are outside praying for you and would love to talk with you!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i="1" dirty="0" smtClean="0"/>
              <a:t>God loves </a:t>
            </a:r>
            <a:r>
              <a:rPr lang="en-US" sz="1200" i="1" dirty="0" smtClean="0"/>
              <a:t>you </a:t>
            </a:r>
            <a:r>
              <a:rPr lang="en-US" sz="1200" i="1" dirty="0" smtClean="0"/>
              <a:t>and the child in your womb loves you.  You have nothing to fear by having your baby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i="1" dirty="0" smtClean="0"/>
              <a:t>Women always deeply regret their abortions,  but you will never regret bringing a life into this world. 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b="1" i="1" u="sng" dirty="0" smtClean="0"/>
              <a:t>We have help for you all along the way</a:t>
            </a:r>
            <a:endParaRPr lang="en-US" sz="1800" b="1" u="sng" dirty="0" smtClean="0"/>
          </a:p>
          <a:p>
            <a:pPr algn="ctr">
              <a:spcBef>
                <a:spcPts val="600"/>
              </a:spcBef>
            </a:pPr>
            <a:r>
              <a:rPr lang="en-US" sz="1800" b="1" u="sng" dirty="0" smtClean="0"/>
              <a:t>Choose Life!</a:t>
            </a:r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 algn="ctr">
              <a:spcBef>
                <a:spcPts val="600"/>
              </a:spcBef>
            </a:pPr>
            <a:r>
              <a:rPr lang="en-US" sz="1600" b="1" u="sng" dirty="0" smtClean="0"/>
              <a:t>Call this number now! 800-395-HELP </a:t>
            </a:r>
            <a:r>
              <a:rPr lang="en-US" sz="1050" b="1" u="sng" dirty="0" smtClean="0"/>
              <a:t>(1-800-395-4357)</a:t>
            </a:r>
            <a:endParaRPr lang="en-US" sz="1050" u="sng" dirty="0"/>
          </a:p>
        </p:txBody>
      </p:sp>
      <p:pic>
        <p:nvPicPr>
          <p:cNvPr id="28" name="Picture 2" descr="11 week old unborn baby feet"/>
          <p:cNvPicPr>
            <a:picLocks noChangeAspect="1" noChangeArrowheads="1"/>
          </p:cNvPicPr>
          <p:nvPr/>
        </p:nvPicPr>
        <p:blipFill>
          <a:blip r:embed="rId3" cstate="print"/>
          <a:srcRect l="19740" t="14837" r="827" b="29902"/>
          <a:stretch>
            <a:fillRect/>
          </a:stretch>
        </p:blipFill>
        <p:spPr bwMode="auto">
          <a:xfrm>
            <a:off x="2179637" y="106364"/>
            <a:ext cx="780715" cy="549273"/>
          </a:xfrm>
          <a:prstGeom prst="rect">
            <a:avLst/>
          </a:prstGeom>
          <a:noFill/>
        </p:spPr>
      </p:pic>
      <p:pic>
        <p:nvPicPr>
          <p:cNvPr id="30" name="Picture 6" descr="http://www.the-parenting-magazine.com/wp-content/uploads/2009/04/infant.jpg"/>
          <p:cNvPicPr>
            <a:picLocks noChangeAspect="1" noChangeArrowheads="1"/>
          </p:cNvPicPr>
          <p:nvPr/>
        </p:nvPicPr>
        <p:blipFill>
          <a:blip r:embed="rId4" cstate="print"/>
          <a:srcRect l="21917" r="11485" b="1119"/>
          <a:stretch>
            <a:fillRect/>
          </a:stretch>
        </p:blipFill>
        <p:spPr bwMode="auto">
          <a:xfrm>
            <a:off x="1112837" y="5523244"/>
            <a:ext cx="914400" cy="84739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76600" y="139516"/>
            <a:ext cx="2941637" cy="6992861"/>
          </a:xfrm>
          <a:prstGeom prst="rect">
            <a:avLst/>
          </a:prstGeom>
          <a:noFill/>
        </p:spPr>
        <p:txBody>
          <a:bodyPr wrap="square" lIns="97713" tIns="48856" rIns="97713" bIns="48856" rtlCol="0">
            <a:spAutoFit/>
          </a:bodyPr>
          <a:lstStyle/>
          <a:p>
            <a:r>
              <a:rPr lang="en-US" sz="1600" b="1" u="sng" dirty="0" smtClean="0"/>
              <a:t> Abortion Quick Facts: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Trimester Baby’s Feet: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Over 1/3 of women report </a:t>
            </a:r>
            <a:r>
              <a:rPr lang="en-US" sz="1200" u="sng" dirty="0" smtClean="0"/>
              <a:t>abortion pain </a:t>
            </a:r>
            <a:r>
              <a:rPr lang="en-US" sz="1200" dirty="0" smtClean="0"/>
              <a:t>as at least “severe” (</a:t>
            </a:r>
            <a:r>
              <a:rPr lang="en-US" sz="1200" u="sng" dirty="0" smtClean="0"/>
              <a:t>worse than a bone fracture</a:t>
            </a:r>
            <a:r>
              <a:rPr lang="en-US" sz="1200" dirty="0" smtClean="0"/>
              <a:t>.) Patients statistically find abortion more painful than doctors expect.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Almost half of all abortions result in complications, including </a:t>
            </a:r>
            <a:r>
              <a:rPr lang="en-US" sz="1200" u="sng" dirty="0" smtClean="0"/>
              <a:t>hemorrhage</a:t>
            </a:r>
            <a:r>
              <a:rPr lang="en-US" sz="1200" dirty="0" smtClean="0"/>
              <a:t>, cervix laceration, </a:t>
            </a:r>
            <a:r>
              <a:rPr lang="en-US" sz="1200" u="sng" dirty="0" smtClean="0"/>
              <a:t>bowel perforation</a:t>
            </a:r>
            <a:r>
              <a:rPr lang="en-US" sz="1200" dirty="0" smtClean="0"/>
              <a:t>, and serious </a:t>
            </a:r>
            <a:r>
              <a:rPr lang="en-US" sz="1200" u="sng" dirty="0" smtClean="0"/>
              <a:t>infection</a:t>
            </a:r>
            <a:r>
              <a:rPr lang="en-US" sz="1200" dirty="0" smtClean="0"/>
              <a:t>. 22% result in a later and intended pregnancy miscarried.  Hundreds of </a:t>
            </a:r>
            <a:r>
              <a:rPr lang="en-US" sz="1200" u="sng" dirty="0" smtClean="0"/>
              <a:t>women have died from “safe, legal” abortions</a:t>
            </a:r>
            <a:r>
              <a:rPr lang="en-US" sz="1200" dirty="0" smtClean="0"/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Millions of loving American couples are waiting in line to adopt babies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b="1" i="1" u="sng" dirty="0" smtClean="0">
                <a:solidFill>
                  <a:srgbClr val="FF0000"/>
                </a:solidFill>
              </a:rPr>
              <a:t>We are outside praying for you and would love to talk with you!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i="1" dirty="0" smtClean="0"/>
              <a:t>God loves </a:t>
            </a:r>
            <a:r>
              <a:rPr lang="en-US" sz="1200" i="1" dirty="0" smtClean="0"/>
              <a:t>you </a:t>
            </a:r>
            <a:r>
              <a:rPr lang="en-US" sz="1200" i="1" dirty="0" smtClean="0"/>
              <a:t>and the child in your womb loves you.  You have nothing to fear by having your baby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i="1" dirty="0" smtClean="0"/>
              <a:t>Women always deeply regret their abortions,  but you will never regret bringing a life into this world. 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b="1" i="1" u="sng" dirty="0" smtClean="0"/>
              <a:t>We have help for you all along the way</a:t>
            </a:r>
            <a:endParaRPr lang="en-US" sz="1800" b="1" u="sng" dirty="0" smtClean="0"/>
          </a:p>
          <a:p>
            <a:pPr algn="ctr">
              <a:spcBef>
                <a:spcPts val="600"/>
              </a:spcBef>
            </a:pPr>
            <a:r>
              <a:rPr lang="en-US" sz="1800" b="1" u="sng" dirty="0" smtClean="0"/>
              <a:t>Choose Life!</a:t>
            </a:r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 algn="ctr">
              <a:spcBef>
                <a:spcPts val="600"/>
              </a:spcBef>
            </a:pPr>
            <a:r>
              <a:rPr lang="en-US" sz="1600" b="1" u="sng" dirty="0" smtClean="0"/>
              <a:t>Call this number now! 800-395-HELP </a:t>
            </a:r>
            <a:r>
              <a:rPr lang="en-US" sz="1050" b="1" u="sng" dirty="0" smtClean="0"/>
              <a:t>(1-800-395-4357)</a:t>
            </a:r>
            <a:endParaRPr lang="en-US" sz="1050" u="sng" dirty="0"/>
          </a:p>
        </p:txBody>
      </p:sp>
      <p:pic>
        <p:nvPicPr>
          <p:cNvPr id="6" name="Picture 2" descr="11 week old unborn baby feet"/>
          <p:cNvPicPr>
            <a:picLocks noChangeAspect="1" noChangeArrowheads="1"/>
          </p:cNvPicPr>
          <p:nvPr/>
        </p:nvPicPr>
        <p:blipFill>
          <a:blip r:embed="rId3" cstate="print"/>
          <a:srcRect l="19740" t="14837" r="827" b="29902"/>
          <a:stretch>
            <a:fillRect/>
          </a:stretch>
        </p:blipFill>
        <p:spPr bwMode="auto">
          <a:xfrm>
            <a:off x="5315285" y="122237"/>
            <a:ext cx="780715" cy="549273"/>
          </a:xfrm>
          <a:prstGeom prst="rect">
            <a:avLst/>
          </a:prstGeom>
          <a:noFill/>
        </p:spPr>
      </p:pic>
      <p:pic>
        <p:nvPicPr>
          <p:cNvPr id="7" name="Picture 6" descr="http://www.the-parenting-magazine.com/wp-content/uploads/2009/04/infant.jpg"/>
          <p:cNvPicPr>
            <a:picLocks noChangeAspect="1" noChangeArrowheads="1"/>
          </p:cNvPicPr>
          <p:nvPr/>
        </p:nvPicPr>
        <p:blipFill>
          <a:blip r:embed="rId4" cstate="print"/>
          <a:srcRect l="21917" r="11485" b="1119"/>
          <a:stretch>
            <a:fillRect/>
          </a:stretch>
        </p:blipFill>
        <p:spPr bwMode="auto">
          <a:xfrm>
            <a:off x="4267200" y="5539117"/>
            <a:ext cx="914400" cy="84739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477000" y="139516"/>
            <a:ext cx="2941637" cy="6992861"/>
          </a:xfrm>
          <a:prstGeom prst="rect">
            <a:avLst/>
          </a:prstGeom>
          <a:noFill/>
        </p:spPr>
        <p:txBody>
          <a:bodyPr wrap="square" lIns="97713" tIns="48856" rIns="97713" bIns="48856" rtlCol="0">
            <a:spAutoFit/>
          </a:bodyPr>
          <a:lstStyle/>
          <a:p>
            <a:r>
              <a:rPr lang="en-US" sz="1600" b="1" u="sng" dirty="0" smtClean="0"/>
              <a:t> Abortion Quick Facts: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Trimester Baby’s Feet: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Over 1/3 of women report </a:t>
            </a:r>
            <a:r>
              <a:rPr lang="en-US" sz="1200" u="sng" dirty="0" smtClean="0"/>
              <a:t>abortion pain </a:t>
            </a:r>
            <a:r>
              <a:rPr lang="en-US" sz="1200" dirty="0" smtClean="0"/>
              <a:t>as at least “severe” (</a:t>
            </a:r>
            <a:r>
              <a:rPr lang="en-US" sz="1200" u="sng" dirty="0" smtClean="0"/>
              <a:t>worse than a bone fracture</a:t>
            </a:r>
            <a:r>
              <a:rPr lang="en-US" sz="1200" dirty="0" smtClean="0"/>
              <a:t>.) Patients statistically find abortion more painful than doctors expect.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Almost half of all abortions result in complications, including </a:t>
            </a:r>
            <a:r>
              <a:rPr lang="en-US" sz="1200" u="sng" dirty="0" smtClean="0"/>
              <a:t>hemorrhage</a:t>
            </a:r>
            <a:r>
              <a:rPr lang="en-US" sz="1200" dirty="0" smtClean="0"/>
              <a:t>, cervix laceration, </a:t>
            </a:r>
            <a:r>
              <a:rPr lang="en-US" sz="1200" u="sng" dirty="0" smtClean="0"/>
              <a:t>bowel perforation</a:t>
            </a:r>
            <a:r>
              <a:rPr lang="en-US" sz="1200" dirty="0" smtClean="0"/>
              <a:t>, and serious </a:t>
            </a:r>
            <a:r>
              <a:rPr lang="en-US" sz="1200" u="sng" dirty="0" smtClean="0"/>
              <a:t>infection</a:t>
            </a:r>
            <a:r>
              <a:rPr lang="en-US" sz="1200" dirty="0" smtClean="0"/>
              <a:t>. 22% result in a later and intended pregnancy miscarried.  Hundreds of </a:t>
            </a:r>
            <a:r>
              <a:rPr lang="en-US" sz="1200" u="sng" dirty="0" smtClean="0"/>
              <a:t>women have died from “safe, legal” abortions</a:t>
            </a:r>
            <a:r>
              <a:rPr lang="en-US" sz="1200" dirty="0" smtClean="0"/>
              <a:t>.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dirty="0" smtClean="0"/>
              <a:t>Millions of loving American couples are waiting in line to adopt babies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b="1" i="1" u="sng" dirty="0" smtClean="0">
                <a:solidFill>
                  <a:srgbClr val="FF0000"/>
                </a:solidFill>
              </a:rPr>
              <a:t>We are outside praying for you and would love to talk with you!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i="1" dirty="0" smtClean="0"/>
              <a:t>God loves </a:t>
            </a:r>
            <a:r>
              <a:rPr lang="en-US" sz="1200" i="1" dirty="0" smtClean="0"/>
              <a:t>you and </a:t>
            </a:r>
            <a:r>
              <a:rPr lang="en-US" sz="1200" i="1" dirty="0" smtClean="0"/>
              <a:t>the child in your womb loves you.  You have nothing to fear by having your baby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i="1" dirty="0" smtClean="0"/>
              <a:t>Women always deeply regret their abortions,  but you will never regret bringing a life into this world. </a:t>
            </a: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200" b="1" i="1" u="sng" dirty="0" smtClean="0"/>
              <a:t>We have help for you all along the way</a:t>
            </a:r>
            <a:endParaRPr lang="en-US" sz="1800" b="1" u="sng" dirty="0" smtClean="0"/>
          </a:p>
          <a:p>
            <a:pPr algn="ctr">
              <a:spcBef>
                <a:spcPts val="600"/>
              </a:spcBef>
            </a:pPr>
            <a:r>
              <a:rPr lang="en-US" sz="1800" b="1" u="sng" dirty="0" smtClean="0"/>
              <a:t>Choose Life!</a:t>
            </a:r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>
              <a:spcBef>
                <a:spcPts val="600"/>
              </a:spcBef>
            </a:pPr>
            <a:endParaRPr lang="en-US" sz="1200" dirty="0" smtClean="0"/>
          </a:p>
          <a:p>
            <a:pPr algn="ctr">
              <a:spcBef>
                <a:spcPts val="600"/>
              </a:spcBef>
            </a:pPr>
            <a:r>
              <a:rPr lang="en-US" sz="1600" b="1" u="sng" dirty="0" smtClean="0"/>
              <a:t>Call this number now! 800-395-HELP </a:t>
            </a:r>
            <a:r>
              <a:rPr lang="en-US" sz="1050" b="1" u="sng" dirty="0" smtClean="0"/>
              <a:t>(1-800-395-4357)</a:t>
            </a:r>
            <a:endParaRPr lang="en-US" sz="1050" u="sng" dirty="0"/>
          </a:p>
        </p:txBody>
      </p:sp>
      <p:pic>
        <p:nvPicPr>
          <p:cNvPr id="9" name="Picture 2" descr="11 week old unborn baby feet"/>
          <p:cNvPicPr>
            <a:picLocks noChangeAspect="1" noChangeArrowheads="1"/>
          </p:cNvPicPr>
          <p:nvPr/>
        </p:nvPicPr>
        <p:blipFill>
          <a:blip r:embed="rId3" cstate="print"/>
          <a:srcRect l="19740" t="14837" r="827" b="29902"/>
          <a:stretch>
            <a:fillRect/>
          </a:stretch>
        </p:blipFill>
        <p:spPr bwMode="auto">
          <a:xfrm>
            <a:off x="8515685" y="122237"/>
            <a:ext cx="780715" cy="549273"/>
          </a:xfrm>
          <a:prstGeom prst="rect">
            <a:avLst/>
          </a:prstGeom>
          <a:noFill/>
        </p:spPr>
      </p:pic>
      <p:pic>
        <p:nvPicPr>
          <p:cNvPr id="10" name="Picture 6" descr="http://www.the-parenting-magazine.com/wp-content/uploads/2009/04/infant.jpg"/>
          <p:cNvPicPr>
            <a:picLocks noChangeAspect="1" noChangeArrowheads="1"/>
          </p:cNvPicPr>
          <p:nvPr/>
        </p:nvPicPr>
        <p:blipFill>
          <a:blip r:embed="rId4" cstate="print"/>
          <a:srcRect l="21917" r="11485" b="1119"/>
          <a:stretch>
            <a:fillRect/>
          </a:stretch>
        </p:blipFill>
        <p:spPr bwMode="auto">
          <a:xfrm>
            <a:off x="7467600" y="5539117"/>
            <a:ext cx="914400" cy="8473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520</Words>
  <Application>Microsoft Office PowerPoint</Application>
  <PresentationFormat>Custom</PresentationFormat>
  <Paragraphs>46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O'Connor, Dan Sven</dc:creator>
  <cp:lastModifiedBy>Dan</cp:lastModifiedBy>
  <cp:revision>31</cp:revision>
  <dcterms:created xsi:type="dcterms:W3CDTF">2006-08-16T00:00:00Z</dcterms:created>
  <dcterms:modified xsi:type="dcterms:W3CDTF">2010-06-24T22:26:47Z</dcterms:modified>
</cp:coreProperties>
</file>